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2" r:id="rId7"/>
    <p:sldId id="265" r:id="rId8"/>
    <p:sldId id="263" r:id="rId9"/>
    <p:sldId id="264" r:id="rId10"/>
    <p:sldId id="260"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2" d="100"/>
          <a:sy n="102"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431CB85-7F63-4417-8202-C00981664FAE}" type="datetimeFigureOut">
              <a:rPr lang="en-US" smtClean="0"/>
              <a:t>12/18/2024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1BE774-3A8A-499F-970D-59759907EAFA}" type="slidenum">
              <a:rPr lang="en-US" smtClean="0"/>
              <a:t>‹#›</a:t>
            </a:fld>
            <a:endParaRPr lang="en-US"/>
          </a:p>
        </p:txBody>
      </p:sp>
    </p:spTree>
    <p:extLst>
      <p:ext uri="{BB962C8B-B14F-4D97-AF65-F5344CB8AC3E}">
        <p14:creationId xmlns:p14="http://schemas.microsoft.com/office/powerpoint/2010/main" val="216780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BE774-3A8A-499F-970D-59759907EAFA}" type="slidenum">
              <a:rPr lang="en-US" smtClean="0"/>
              <a:t>2</a:t>
            </a:fld>
            <a:endParaRPr lang="en-US"/>
          </a:p>
        </p:txBody>
      </p:sp>
    </p:spTree>
    <p:extLst>
      <p:ext uri="{BB962C8B-B14F-4D97-AF65-F5344CB8AC3E}">
        <p14:creationId xmlns:p14="http://schemas.microsoft.com/office/powerpoint/2010/main" val="358112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BE774-3A8A-499F-970D-59759907EAFA}" type="slidenum">
              <a:rPr lang="en-US" smtClean="0"/>
              <a:t>8</a:t>
            </a:fld>
            <a:endParaRPr lang="en-US"/>
          </a:p>
        </p:txBody>
      </p:sp>
    </p:spTree>
    <p:extLst>
      <p:ext uri="{BB962C8B-B14F-4D97-AF65-F5344CB8AC3E}">
        <p14:creationId xmlns:p14="http://schemas.microsoft.com/office/powerpoint/2010/main" val="23443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7942-7521-7441-814F-09417EC9D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13250-EAF1-C372-081C-BD5D38204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4B37BB-0655-A887-9F7E-DC881B7422E1}"/>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5" name="Footer Placeholder 4">
            <a:extLst>
              <a:ext uri="{FF2B5EF4-FFF2-40B4-BE49-F238E27FC236}">
                <a16:creationId xmlns:a16="http://schemas.microsoft.com/office/drawing/2014/main" id="{61FF6097-884F-8BF0-7318-632DE6A05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55AD-0B12-0DF8-2C75-F7C88D61ED18}"/>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64576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27C2-2344-3D29-FF7C-9224D84CF4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926D8-4A56-03FE-A3BF-A60289F72A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24510-4D0A-5408-4988-E7EC6526EB5A}"/>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5" name="Footer Placeholder 4">
            <a:extLst>
              <a:ext uri="{FF2B5EF4-FFF2-40B4-BE49-F238E27FC236}">
                <a16:creationId xmlns:a16="http://schemas.microsoft.com/office/drawing/2014/main" id="{4F2F7B9A-B770-FAA2-B0A8-49DD7076D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601CC-D3C5-86A6-96FA-BC04F85238EE}"/>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108366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09157-1AB3-0B3E-E8F0-6AB4C8FC7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08563-DC0A-6079-A8D3-FA2B30716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68DDC-29D4-81B8-3261-383E2D1A4EA7}"/>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5" name="Footer Placeholder 4">
            <a:extLst>
              <a:ext uri="{FF2B5EF4-FFF2-40B4-BE49-F238E27FC236}">
                <a16:creationId xmlns:a16="http://schemas.microsoft.com/office/drawing/2014/main" id="{C7DE5CDA-56AE-C46C-4C21-54271DF22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0C1FD-2B0B-5D83-1AA5-FF133548F1CC}"/>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239101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687A-19F9-08F7-250D-FED62E6A0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ACACC-1505-4A3F-59AA-3E752D3FE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94FBB-8542-0299-9760-1A2F80C101E0}"/>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5" name="Footer Placeholder 4">
            <a:extLst>
              <a:ext uri="{FF2B5EF4-FFF2-40B4-BE49-F238E27FC236}">
                <a16:creationId xmlns:a16="http://schemas.microsoft.com/office/drawing/2014/main" id="{FEF00862-AE7D-2CB1-16BF-7A3AE7AA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C4143-BEA5-368D-4325-869915E9CFA3}"/>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119301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0229-1DF8-5995-2239-B361ED13B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1F9EB-050D-E428-DD79-D98EAE50DF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426DE-53B9-D08B-A5D8-DF7222CD31CE}"/>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5" name="Footer Placeholder 4">
            <a:extLst>
              <a:ext uri="{FF2B5EF4-FFF2-40B4-BE49-F238E27FC236}">
                <a16:creationId xmlns:a16="http://schemas.microsoft.com/office/drawing/2014/main" id="{B2710CA1-83D0-57F7-3FA1-970EBC88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C255C-9669-43C1-D81A-C6C569944EC1}"/>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230048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8884-2B67-B61A-1783-989E5D2A5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62945-F4A2-C234-8BD2-24BE0800F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E4EB5-BF66-A524-FAD2-8476EC4BA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69BBAF-3A6F-8723-ECD2-73ECF3C7D735}"/>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6" name="Footer Placeholder 5">
            <a:extLst>
              <a:ext uri="{FF2B5EF4-FFF2-40B4-BE49-F238E27FC236}">
                <a16:creationId xmlns:a16="http://schemas.microsoft.com/office/drawing/2014/main" id="{A2D72E71-659E-7BD3-661C-E17437A65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2EA0C-D8F5-EEE8-A214-7F489DCE653B}"/>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18596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E221-2D62-E9EA-D820-B9E712417B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44C59-2344-0A97-5C82-A96D9D4BD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116C5-6BD5-8688-5225-81CBFB907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0E388C-9FC4-DA73-6E96-7665EB5E6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4ED53B-2AD7-6F52-5FCF-2B6DF96194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646A87-6357-E29F-D78B-80B8EF21E59E}"/>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8" name="Footer Placeholder 7">
            <a:extLst>
              <a:ext uri="{FF2B5EF4-FFF2-40B4-BE49-F238E27FC236}">
                <a16:creationId xmlns:a16="http://schemas.microsoft.com/office/drawing/2014/main" id="{4C8D2161-D1FB-1A7E-3230-2D706BF7A5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B5324-E4F1-9E3A-253D-9B8BD845EF34}"/>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247350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E7CA-9A14-B37F-B94A-042A30291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28C77D-61DF-744C-EC89-9F27B1F4C026}"/>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4" name="Footer Placeholder 3">
            <a:extLst>
              <a:ext uri="{FF2B5EF4-FFF2-40B4-BE49-F238E27FC236}">
                <a16:creationId xmlns:a16="http://schemas.microsoft.com/office/drawing/2014/main" id="{F1E7CCB8-C61A-E2CA-1612-02A52E942E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EEA46-48AE-1F75-B522-3E289674324C}"/>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59098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6F84E-AD36-041D-464D-A0A08C10C481}"/>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3" name="Footer Placeholder 2">
            <a:extLst>
              <a:ext uri="{FF2B5EF4-FFF2-40B4-BE49-F238E27FC236}">
                <a16:creationId xmlns:a16="http://schemas.microsoft.com/office/drawing/2014/main" id="{3C67CCCF-5D94-AA74-564A-75AC1F6CD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8866-10BE-2226-14B3-CA347DAB3EF8}"/>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349721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B1AF-E93F-BA6E-9A2F-EA9E270A7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B1E922-E62F-4DA4-CA35-4BD7732D9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481364-17FF-6F51-E9DF-2B8A49AE0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EE089-E7AD-7D52-ABE8-8C20A7AE4EA0}"/>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6" name="Footer Placeholder 5">
            <a:extLst>
              <a:ext uri="{FF2B5EF4-FFF2-40B4-BE49-F238E27FC236}">
                <a16:creationId xmlns:a16="http://schemas.microsoft.com/office/drawing/2014/main" id="{98D329B4-AC4F-3974-F5EC-4CB541ADF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DC86-1D87-3C37-083E-1A34F8716E53}"/>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164350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155F-EE35-1C5E-A90A-88D323CF4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86A98-37FF-415C-72F0-9967E915F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D6BC9E-24BC-DDB4-71DA-D6590E3FB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C3A66-17F4-C1E9-1E28-3F8079EF5787}"/>
              </a:ext>
            </a:extLst>
          </p:cNvPr>
          <p:cNvSpPr>
            <a:spLocks noGrp="1"/>
          </p:cNvSpPr>
          <p:nvPr>
            <p:ph type="dt" sz="half" idx="10"/>
          </p:nvPr>
        </p:nvSpPr>
        <p:spPr/>
        <p:txBody>
          <a:bodyPr/>
          <a:lstStyle/>
          <a:p>
            <a:fld id="{D4D023FD-26BC-469C-9C8D-35DA8795F1CD}" type="datetimeFigureOut">
              <a:rPr lang="en-US" smtClean="0"/>
              <a:t>12/18/2024</a:t>
            </a:fld>
            <a:endParaRPr lang="en-US"/>
          </a:p>
        </p:txBody>
      </p:sp>
      <p:sp>
        <p:nvSpPr>
          <p:cNvPr id="6" name="Footer Placeholder 5">
            <a:extLst>
              <a:ext uri="{FF2B5EF4-FFF2-40B4-BE49-F238E27FC236}">
                <a16:creationId xmlns:a16="http://schemas.microsoft.com/office/drawing/2014/main" id="{95C98C29-E880-7788-9C77-4F841A7BD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70BE9-0799-E8BE-8AFD-2EED300B8277}"/>
              </a:ext>
            </a:extLst>
          </p:cNvPr>
          <p:cNvSpPr>
            <a:spLocks noGrp="1"/>
          </p:cNvSpPr>
          <p:nvPr>
            <p:ph type="sldNum" sz="quarter" idx="12"/>
          </p:nvPr>
        </p:nvSpPr>
        <p:spPr/>
        <p:txBody>
          <a:bodyPr/>
          <a:lstStyle/>
          <a:p>
            <a:fld id="{CADEEA96-C56F-4C1C-BB77-6CEF7FB20AD0}" type="slidenum">
              <a:rPr lang="en-US" smtClean="0"/>
              <a:t>‹#›</a:t>
            </a:fld>
            <a:endParaRPr lang="en-US"/>
          </a:p>
        </p:txBody>
      </p:sp>
    </p:spTree>
    <p:extLst>
      <p:ext uri="{BB962C8B-B14F-4D97-AF65-F5344CB8AC3E}">
        <p14:creationId xmlns:p14="http://schemas.microsoft.com/office/powerpoint/2010/main" val="314494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8C19E-3D39-8F25-73DF-B29628021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A03B7-0883-55CE-578C-8BE735A13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D34ED-049F-158F-992A-0D1270469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D023FD-26BC-469C-9C8D-35DA8795F1CD}" type="datetimeFigureOut">
              <a:rPr lang="en-US" smtClean="0"/>
              <a:t>12/18/2024</a:t>
            </a:fld>
            <a:endParaRPr lang="en-US"/>
          </a:p>
        </p:txBody>
      </p:sp>
      <p:sp>
        <p:nvSpPr>
          <p:cNvPr id="5" name="Footer Placeholder 4">
            <a:extLst>
              <a:ext uri="{FF2B5EF4-FFF2-40B4-BE49-F238E27FC236}">
                <a16:creationId xmlns:a16="http://schemas.microsoft.com/office/drawing/2014/main" id="{339086D0-C49B-E3C5-5AD7-10ED9B19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F0C23A-C8F9-38C5-D187-111CA1F3A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DEEA96-C56F-4C1C-BB77-6CEF7FB20AD0}" type="slidenum">
              <a:rPr lang="en-US" smtClean="0"/>
              <a:t>‹#›</a:t>
            </a:fld>
            <a:endParaRPr lang="en-US"/>
          </a:p>
        </p:txBody>
      </p:sp>
    </p:spTree>
    <p:extLst>
      <p:ext uri="{BB962C8B-B14F-4D97-AF65-F5344CB8AC3E}">
        <p14:creationId xmlns:p14="http://schemas.microsoft.com/office/powerpoint/2010/main" val="306721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1EBB-1373-58FF-50B0-48D8A3119F34}"/>
              </a:ext>
            </a:extLst>
          </p:cNvPr>
          <p:cNvSpPr>
            <a:spLocks noGrp="1"/>
          </p:cNvSpPr>
          <p:nvPr>
            <p:ph type="ctrTitle"/>
          </p:nvPr>
        </p:nvSpPr>
        <p:spPr>
          <a:xfrm>
            <a:off x="1524000" y="1122363"/>
            <a:ext cx="5112470" cy="2387600"/>
          </a:xfrm>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Rights of Ways, Tree Lawns and Public Spaces</a:t>
            </a:r>
          </a:p>
        </p:txBody>
      </p:sp>
      <p:sp>
        <p:nvSpPr>
          <p:cNvPr id="3" name="Subtitle 2">
            <a:extLst>
              <a:ext uri="{FF2B5EF4-FFF2-40B4-BE49-F238E27FC236}">
                <a16:creationId xmlns:a16="http://schemas.microsoft.com/office/drawing/2014/main" id="{F92360B3-4942-DAA2-A9FA-094581C6D145}"/>
              </a:ext>
            </a:extLst>
          </p:cNvPr>
          <p:cNvSpPr>
            <a:spLocks noGrp="1"/>
          </p:cNvSpPr>
          <p:nvPr>
            <p:ph type="subTitle" idx="1"/>
          </p:nvPr>
        </p:nvSpPr>
        <p:spPr>
          <a:xfrm>
            <a:off x="1524000" y="3602038"/>
            <a:ext cx="5112470" cy="1655762"/>
          </a:xfrm>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p:spPr>
        <p:txBody>
          <a:bodyPr>
            <a:normAutofit fontScale="92500"/>
          </a:bodyPr>
          <a:lstStyle/>
          <a:p>
            <a:r>
              <a:rPr lang="en-US" sz="3600" dirty="0"/>
              <a:t>Background and Context for Understanding Bexley’s Tree Lawn Ordinances</a:t>
            </a:r>
          </a:p>
        </p:txBody>
      </p:sp>
    </p:spTree>
    <p:extLst>
      <p:ext uri="{BB962C8B-B14F-4D97-AF65-F5344CB8AC3E}">
        <p14:creationId xmlns:p14="http://schemas.microsoft.com/office/powerpoint/2010/main" val="365896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D0F0-E91A-86C9-F78A-3B281C30FEBE}"/>
              </a:ext>
            </a:extLst>
          </p:cNvPr>
          <p:cNvSpPr>
            <a:spLocks noGrp="1"/>
          </p:cNvSpPr>
          <p:nvPr>
            <p:ph type="title"/>
          </p:nvPr>
        </p:nvSpPr>
        <p: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pPr algn="ctr"/>
            <a:r>
              <a:rPr lang="en-US" dirty="0"/>
              <a:t>What  is our understanding of the right of way?</a:t>
            </a:r>
          </a:p>
        </p:txBody>
      </p:sp>
      <p:sp>
        <p:nvSpPr>
          <p:cNvPr id="3" name="Content Placeholder 2">
            <a:extLst>
              <a:ext uri="{FF2B5EF4-FFF2-40B4-BE49-F238E27FC236}">
                <a16:creationId xmlns:a16="http://schemas.microsoft.com/office/drawing/2014/main" id="{9985C8FD-E99C-C8AF-8305-03F3802F605D}"/>
              </a:ext>
            </a:extLst>
          </p:cNvPr>
          <p:cNvSpPr>
            <a:spLocks noGrp="1"/>
          </p:cNvSpPr>
          <p:nvPr>
            <p:ph idx="1"/>
          </p:nvPr>
        </p:nvSpPr>
        <p: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r>
              <a:rPr lang="en-US" dirty="0"/>
              <a:t>What is our understanding of land “dedicated” to the city?</a:t>
            </a:r>
          </a:p>
          <a:p>
            <a:pPr lvl="1"/>
            <a:r>
              <a:rPr lang="en-US" dirty="0"/>
              <a:t>Is it akin to the “commons”?</a:t>
            </a:r>
          </a:p>
          <a:p>
            <a:pPr lvl="1"/>
            <a:r>
              <a:rPr lang="en-US" dirty="0"/>
              <a:t>Is it different than public parks and the like?</a:t>
            </a:r>
          </a:p>
          <a:p>
            <a:pPr lvl="1"/>
            <a:r>
              <a:rPr lang="en-US" dirty="0"/>
              <a:t>What voice should adjacent property owners have with respect to such lands?</a:t>
            </a:r>
          </a:p>
          <a:p>
            <a:r>
              <a:rPr lang="en-US" dirty="0"/>
              <a:t>Do we have different views of the space between the street and sidewalk and the space on the other side of the sidewalk?</a:t>
            </a:r>
          </a:p>
          <a:p>
            <a:r>
              <a:rPr lang="en-US" dirty="0"/>
              <a:t>What are the respective roles of the T&amp;PGC and city staff?</a:t>
            </a:r>
          </a:p>
          <a:p>
            <a:r>
              <a:rPr lang="en-US" dirty="0"/>
              <a:t>What are we not asking that we need to ask?</a:t>
            </a:r>
          </a:p>
          <a:p>
            <a:endParaRPr lang="en-US" dirty="0"/>
          </a:p>
        </p:txBody>
      </p:sp>
    </p:spTree>
    <p:extLst>
      <p:ext uri="{BB962C8B-B14F-4D97-AF65-F5344CB8AC3E}">
        <p14:creationId xmlns:p14="http://schemas.microsoft.com/office/powerpoint/2010/main" val="314882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C9B3-2C7C-9DFC-4DAC-94A1888BC540}"/>
              </a:ext>
            </a:extLst>
          </p:cNvPr>
          <p:cNvSpPr>
            <a:spLocks noGrp="1"/>
          </p:cNvSpPr>
          <p:nvPr>
            <p:ph type="title"/>
          </p:nvPr>
        </p:nvSpPr>
        <p:spPr>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p:spPr>
        <p:txBody>
          <a:bodyPr/>
          <a:lstStyle/>
          <a:p>
            <a:r>
              <a:rPr lang="en-US" dirty="0"/>
              <a:t>What is a right of way?</a:t>
            </a:r>
          </a:p>
        </p:txBody>
      </p:sp>
      <p:sp>
        <p:nvSpPr>
          <p:cNvPr id="3" name="Content Placeholder 2">
            <a:extLst>
              <a:ext uri="{FF2B5EF4-FFF2-40B4-BE49-F238E27FC236}">
                <a16:creationId xmlns:a16="http://schemas.microsoft.com/office/drawing/2014/main" id="{5FD09F55-3EA4-6ED6-A621-1BBD2E708C81}"/>
              </a:ext>
            </a:extLst>
          </p:cNvPr>
          <p:cNvSpPr>
            <a:spLocks noGrp="1"/>
          </p:cNvSpPr>
          <p:nvPr>
            <p:ph idx="1"/>
          </p:nvPr>
        </p:nvSpPr>
        <p: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pPr marL="0" indent="0" algn="ctr">
              <a:buNone/>
            </a:pPr>
            <a:r>
              <a:rPr lang="en-US" sz="4000" b="0" i="0" dirty="0">
                <a:solidFill>
                  <a:srgbClr val="222222"/>
                </a:solidFill>
                <a:effectLst/>
                <a:latin typeface="Neue Haas"/>
              </a:rPr>
              <a:t>Public right of way refers to land set aside for public use, such as streets, roads, sidewalks, and alleys. These areas are typically owned by government entities and are accessible to the general public.</a:t>
            </a:r>
          </a:p>
          <a:p>
            <a:endParaRPr lang="en-US" dirty="0"/>
          </a:p>
        </p:txBody>
      </p:sp>
    </p:spTree>
    <p:extLst>
      <p:ext uri="{BB962C8B-B14F-4D97-AF65-F5344CB8AC3E}">
        <p14:creationId xmlns:p14="http://schemas.microsoft.com/office/powerpoint/2010/main" val="335658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A00D-D5DB-9445-97D7-C6AC0F842BC7}"/>
              </a:ext>
            </a:extLst>
          </p:cNvPr>
          <p:cNvSpPr>
            <a:spLocks noGrp="1"/>
          </p:cNvSpPr>
          <p:nvPr>
            <p:ph type="title"/>
          </p:nvPr>
        </p:nvSpPr>
        <p:spPr>
          <a:xfrm>
            <a:off x="838200" y="84842"/>
            <a:ext cx="10515600" cy="527900"/>
          </a:xfrm>
        </p:spPr>
        <p:txBody>
          <a:bodyPr>
            <a:normAutofit fontScale="90000"/>
          </a:bodyPr>
          <a:lstStyle/>
          <a:p>
            <a:pPr algn="ctr"/>
            <a:r>
              <a:rPr lang="en-US" dirty="0"/>
              <a:t>A typical right of way</a:t>
            </a:r>
          </a:p>
        </p:txBody>
      </p:sp>
    </p:spTree>
    <p:extLst>
      <p:ext uri="{BB962C8B-B14F-4D97-AF65-F5344CB8AC3E}">
        <p14:creationId xmlns:p14="http://schemas.microsoft.com/office/powerpoint/2010/main" val="232479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DB9D-DE78-468D-4F1F-35D9D799B410}"/>
              </a:ext>
            </a:extLst>
          </p:cNvPr>
          <p:cNvSpPr>
            <a:spLocks noGrp="1"/>
          </p:cNvSpPr>
          <p:nvPr>
            <p:ph type="title"/>
          </p:nvPr>
        </p:nvSpPr>
        <p:spPr>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p:spPr>
        <p:txBody>
          <a:bodyPr/>
          <a:lstStyle/>
          <a:p>
            <a:r>
              <a:rPr lang="en-US" dirty="0"/>
              <a:t>How are right of ways created?</a:t>
            </a:r>
          </a:p>
        </p:txBody>
      </p:sp>
      <p:sp>
        <p:nvSpPr>
          <p:cNvPr id="3" name="Content Placeholder 2">
            <a:extLst>
              <a:ext uri="{FF2B5EF4-FFF2-40B4-BE49-F238E27FC236}">
                <a16:creationId xmlns:a16="http://schemas.microsoft.com/office/drawing/2014/main" id="{1D74C575-EA04-13D0-F96E-366BD4C4A90B}"/>
              </a:ext>
            </a:extLst>
          </p:cNvPr>
          <p:cNvSpPr>
            <a:spLocks noGrp="1"/>
          </p:cNvSpPr>
          <p:nvPr>
            <p:ph idx="1"/>
          </p:nvPr>
        </p:nvSpPr>
        <p:spPr>
          <a:gradFill flip="none" rotWithShape="1">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path path="rect">
              <a:fillToRect l="100000" t="100000"/>
            </a:path>
            <a:tileRect r="-100000" b="-100000"/>
          </a:gradFill>
        </p:spPr>
        <p:txBody>
          <a:bodyPr/>
          <a:lstStyle/>
          <a:p>
            <a:r>
              <a:rPr lang="en-US" dirty="0"/>
              <a:t>Right of ways can be created in a variety of ways:</a:t>
            </a:r>
          </a:p>
          <a:p>
            <a:pPr lvl="1"/>
            <a:r>
              <a:rPr lang="en-US" dirty="0"/>
              <a:t>When plats are created, right of ways for the creation of necessary streets can be part of the plat map accepted by the city.</a:t>
            </a:r>
          </a:p>
          <a:p>
            <a:pPr lvl="1"/>
            <a:r>
              <a:rPr lang="en-US" dirty="0"/>
              <a:t>The city can take land by eminent domain</a:t>
            </a:r>
          </a:p>
          <a:p>
            <a:pPr lvl="1"/>
            <a:r>
              <a:rPr lang="en-US" dirty="0"/>
              <a:t>The city can acquire an easement that gives it access, but not ownership to the area in which sidewalks or tree lawns are located. </a:t>
            </a:r>
          </a:p>
        </p:txBody>
      </p:sp>
    </p:spTree>
    <p:extLst>
      <p:ext uri="{BB962C8B-B14F-4D97-AF65-F5344CB8AC3E}">
        <p14:creationId xmlns:p14="http://schemas.microsoft.com/office/powerpoint/2010/main" val="36825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85F2-5019-328C-AD4E-E95713A55EF6}"/>
              </a:ext>
            </a:extLst>
          </p:cNvPr>
          <p:cNvSpPr>
            <a:spLocks noGrp="1"/>
          </p:cNvSpPr>
          <p:nvPr>
            <p:ph type="title"/>
          </p:nvPr>
        </p:nvSpPr>
        <p:spPr>
          <a:xfrm>
            <a:off x="838200" y="365125"/>
            <a:ext cx="10515600" cy="826677"/>
          </a:xfrm>
        </p:spPr>
        <p:txBody>
          <a:bodyPr>
            <a:noAutofit/>
          </a:bodyPr>
          <a:lstStyle/>
          <a:p>
            <a:pPr algn="ctr"/>
            <a:r>
              <a:rPr lang="en-US" sz="2800" dirty="0"/>
              <a:t>In Bexley, most if not all right of ways were created in plat maps in which the land for the street and adjacent lands were dedicated to the city</a:t>
            </a:r>
          </a:p>
        </p:txBody>
      </p:sp>
      <p:pic>
        <p:nvPicPr>
          <p:cNvPr id="5" name="Content Placeholder 4">
            <a:extLst>
              <a:ext uri="{FF2B5EF4-FFF2-40B4-BE49-F238E27FC236}">
                <a16:creationId xmlns:a16="http://schemas.microsoft.com/office/drawing/2014/main" id="{9E0D2F0B-BB6A-0C25-552A-AF35311D8497}"/>
              </a:ext>
            </a:extLst>
          </p:cNvPr>
          <p:cNvPicPr>
            <a:picLocks noGrp="1" noChangeAspect="1"/>
          </p:cNvPicPr>
          <p:nvPr>
            <p:ph idx="1"/>
          </p:nvPr>
        </p:nvPicPr>
        <p:blipFill>
          <a:blip r:embed="rId2"/>
          <a:stretch>
            <a:fillRect/>
          </a:stretch>
        </p:blipFill>
        <p:spPr>
          <a:xfrm>
            <a:off x="2517168" y="1237545"/>
            <a:ext cx="7263829" cy="5447872"/>
          </a:xfrm>
        </p:spPr>
      </p:pic>
    </p:spTree>
    <p:extLst>
      <p:ext uri="{BB962C8B-B14F-4D97-AF65-F5344CB8AC3E}">
        <p14:creationId xmlns:p14="http://schemas.microsoft.com/office/powerpoint/2010/main" val="399161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DD9D-95B9-6629-66A5-7F26278E1B56}"/>
              </a:ext>
            </a:extLst>
          </p:cNvPr>
          <p:cNvSpPr>
            <a:spLocks noGrp="1"/>
          </p:cNvSpPr>
          <p:nvPr>
            <p:ph type="title"/>
          </p:nvPr>
        </p:nvSpPr>
        <p: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r>
              <a:rPr lang="en-US" dirty="0"/>
              <a:t>What are the parts of the right of way?</a:t>
            </a:r>
          </a:p>
        </p:txBody>
      </p:sp>
      <p:sp>
        <p:nvSpPr>
          <p:cNvPr id="3" name="Content Placeholder 2">
            <a:extLst>
              <a:ext uri="{FF2B5EF4-FFF2-40B4-BE49-F238E27FC236}">
                <a16:creationId xmlns:a16="http://schemas.microsoft.com/office/drawing/2014/main" id="{365E2003-32E1-AB79-F6CD-A3165F0960CD}"/>
              </a:ext>
            </a:extLst>
          </p:cNvPr>
          <p:cNvSpPr>
            <a:spLocks noGrp="1"/>
          </p:cNvSpPr>
          <p:nvPr>
            <p:ph idx="1"/>
          </p:nvPr>
        </p:nvSpPr>
        <p: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r>
              <a:rPr lang="en-US" dirty="0"/>
              <a:t>The street is obviously the portion of the right of way intended for vehicular traffic (and often bikes)</a:t>
            </a:r>
          </a:p>
          <a:p>
            <a:r>
              <a:rPr lang="en-US" dirty="0"/>
              <a:t>The tree lawn is defined in two different ways:</a:t>
            </a:r>
          </a:p>
          <a:p>
            <a:pPr lvl="1"/>
            <a:r>
              <a:rPr lang="en-US" dirty="0"/>
              <a:t>In chapter 1026, it is the portion of the right of way from the curb to the place the right of way ends and the adjacent property owner’s land begins</a:t>
            </a:r>
          </a:p>
          <a:p>
            <a:pPr lvl="1"/>
            <a:r>
              <a:rPr lang="en-US" dirty="0"/>
              <a:t>In chapter 1027, it is the portion of the right of way between the curb and the sidewalk</a:t>
            </a:r>
          </a:p>
        </p:txBody>
      </p:sp>
    </p:spTree>
    <p:extLst>
      <p:ext uri="{BB962C8B-B14F-4D97-AF65-F5344CB8AC3E}">
        <p14:creationId xmlns:p14="http://schemas.microsoft.com/office/powerpoint/2010/main" val="138307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C719D-B25E-76E9-8054-EB6194BF3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FF8A9-AC75-B116-403F-41872984F5FD}"/>
              </a:ext>
            </a:extLst>
          </p:cNvPr>
          <p:cNvSpPr>
            <a:spLocks noGrp="1"/>
          </p:cNvSpPr>
          <p:nvPr>
            <p:ph type="title"/>
          </p:nvPr>
        </p:nvSpPr>
        <p:spPr>
          <a:xfrm>
            <a:off x="838200" y="365125"/>
            <a:ext cx="10515600" cy="873125"/>
          </a:xfrm>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path path="rect">
              <a:fillToRect l="100000" t="100000"/>
            </a:path>
          </a:gradFill>
        </p:spPr>
        <p:txBody>
          <a:bodyPr>
            <a:normAutofit fontScale="90000"/>
          </a:bodyPr>
          <a:lstStyle/>
          <a:p>
            <a:pPr algn="ctr"/>
            <a:r>
              <a:rPr lang="en-US" sz="3200" dirty="0"/>
              <a:t>What are the City’s and T&amp;PGC’s Responsibilities for the ROW (both sides of the sidewalk)?</a:t>
            </a:r>
          </a:p>
        </p:txBody>
      </p:sp>
      <p:sp>
        <p:nvSpPr>
          <p:cNvPr id="3" name="Content Placeholder 2">
            <a:extLst>
              <a:ext uri="{FF2B5EF4-FFF2-40B4-BE49-F238E27FC236}">
                <a16:creationId xmlns:a16="http://schemas.microsoft.com/office/drawing/2014/main" id="{7F368F1D-0938-CEEF-9DA7-EAF32E493AB7}"/>
              </a:ext>
            </a:extLst>
          </p:cNvPr>
          <p:cNvSpPr>
            <a:spLocks noGrp="1"/>
          </p:cNvSpPr>
          <p:nvPr>
            <p:ph idx="1"/>
          </p:nvPr>
        </p:nvSpPr>
        <p:spPr>
          <a:xfrm>
            <a:off x="838200" y="1466850"/>
            <a:ext cx="10515600" cy="5026025"/>
          </a:xfrm>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path path="rect">
              <a:fillToRect l="100000" t="100000"/>
            </a:path>
          </a:gradFill>
        </p:spPr>
        <p:txBody>
          <a:bodyPr>
            <a:normAutofit fontScale="85000" lnSpcReduction="10000"/>
          </a:bodyPr>
          <a:lstStyle/>
          <a:p>
            <a:r>
              <a:rPr lang="en-US" dirty="0"/>
              <a:t>The City is given:</a:t>
            </a:r>
          </a:p>
          <a:p>
            <a:pPr lvl="1"/>
            <a:r>
              <a:rPr lang="en-US" dirty="0"/>
              <a:t>Charge, custody and control of trees, shrubs and evergreens planted or to be planted in or on public streets, alleys, parks and other public places (§1026.03)) </a:t>
            </a:r>
          </a:p>
          <a:p>
            <a:pPr lvl="1"/>
            <a:r>
              <a:rPr lang="en-US" dirty="0"/>
              <a:t>Authority to plant, prune, spray, remove and otherwise maintain such trees, shrubs and evergreens (§1026.03, 1026.14) </a:t>
            </a:r>
          </a:p>
          <a:p>
            <a:pPr lvl="1"/>
            <a:r>
              <a:rPr lang="en-US" dirty="0"/>
              <a:t>Exclusive right to plant trees and shrubs between the street and sidewalk (§1027.03(a)(1))</a:t>
            </a:r>
          </a:p>
          <a:p>
            <a:r>
              <a:rPr lang="en-US" dirty="0"/>
              <a:t>The T&amp;PGC is empowered to:</a:t>
            </a:r>
          </a:p>
          <a:p>
            <a:pPr lvl="1"/>
            <a:r>
              <a:rPr lang="en-US" dirty="0"/>
              <a:t>Develop a written plan for such municipal care and planting program (§288.03(a))</a:t>
            </a:r>
          </a:p>
          <a:p>
            <a:pPr lvl="1"/>
            <a:r>
              <a:rPr lang="en-US" b="0" i="0" dirty="0">
                <a:solidFill>
                  <a:srgbClr val="212529"/>
                </a:solidFill>
                <a:effectLst/>
                <a:latin typeface="Arial" panose="020B0604020202020204" pitchFamily="34" charset="0"/>
              </a:rPr>
              <a:t>Establish the recommended species and varieties of trees and major landscaping to be planted in the tree lawns and in public gardens </a:t>
            </a:r>
            <a:r>
              <a:rPr lang="en-US" dirty="0"/>
              <a:t>(§288.03(b))</a:t>
            </a:r>
          </a:p>
          <a:p>
            <a:pPr lvl="1"/>
            <a:r>
              <a:rPr lang="en-US" dirty="0"/>
              <a:t>Assure satisfactory replacement of trees and shrubs removed from the tree lawn (§1026.04(a))</a:t>
            </a:r>
          </a:p>
          <a:p>
            <a:pPr lvl="1"/>
            <a:r>
              <a:rPr lang="en-US" dirty="0"/>
              <a:t>Approve a request to r</a:t>
            </a:r>
            <a:r>
              <a:rPr lang="en-US" b="0" i="0" dirty="0">
                <a:solidFill>
                  <a:srgbClr val="212529"/>
                </a:solidFill>
                <a:effectLst/>
                <a:latin typeface="Arial" panose="020B0604020202020204" pitchFamily="34" charset="0"/>
              </a:rPr>
              <a:t>emove any tree or shrub in a public street, park or public place </a:t>
            </a:r>
            <a:r>
              <a:rPr lang="en-US" dirty="0"/>
              <a:t> (§1026.04(b))</a:t>
            </a:r>
          </a:p>
          <a:p>
            <a:pPr lvl="1"/>
            <a:r>
              <a:rPr lang="en-US" dirty="0"/>
              <a:t>Cause removal of any tree or shrub planted inconsistently with Chapter 1026 (§1026.04(c))</a:t>
            </a:r>
          </a:p>
          <a:p>
            <a:pPr lvl="1"/>
            <a:endParaRPr lang="en-US" dirty="0"/>
          </a:p>
        </p:txBody>
      </p:sp>
    </p:spTree>
    <p:extLst>
      <p:ext uri="{BB962C8B-B14F-4D97-AF65-F5344CB8AC3E}">
        <p14:creationId xmlns:p14="http://schemas.microsoft.com/office/powerpoint/2010/main" val="64081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58D9-C988-8D38-CC76-5A679DADFBE3}"/>
              </a:ext>
            </a:extLst>
          </p:cNvPr>
          <p:cNvSpPr>
            <a:spLocks noGrp="1"/>
          </p:cNvSpPr>
          <p:nvPr>
            <p:ph type="title"/>
          </p:nvPr>
        </p:nvSpPr>
        <p:spPr>
          <a:xfrm>
            <a:off x="839788" y="365125"/>
            <a:ext cx="10515600" cy="977899"/>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rmAutofit fontScale="90000"/>
          </a:bodyPr>
          <a:lstStyle/>
          <a:p>
            <a:pPr algn="ctr"/>
            <a:r>
              <a:rPr lang="en-US" dirty="0"/>
              <a:t>Bexley Streets with more than 5 ft. ROW behind the sidewalk</a:t>
            </a:r>
          </a:p>
        </p:txBody>
      </p:sp>
      <p:sp>
        <p:nvSpPr>
          <p:cNvPr id="3" name="Text Placeholder 2">
            <a:extLst>
              <a:ext uri="{FF2B5EF4-FFF2-40B4-BE49-F238E27FC236}">
                <a16:creationId xmlns:a16="http://schemas.microsoft.com/office/drawing/2014/main" id="{90958317-937B-3F26-64B4-463E08FD0519}"/>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E1374DC2-580E-86D5-6BB2-2AB3D4862546}"/>
              </a:ext>
            </a:extLst>
          </p:cNvPr>
          <p:cNvSpPr>
            <a:spLocks noGrp="1"/>
          </p:cNvSpPr>
          <p:nvPr>
            <p:ph sz="half" idx="2"/>
          </p:nvPr>
        </p:nvSpPr>
        <p:spPr>
          <a:xfrm>
            <a:off x="839788" y="1562100"/>
            <a:ext cx="5157787" cy="5067300"/>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normAutofit fontScale="62500" lnSpcReduction="20000"/>
          </a:bodyPr>
          <a:lstStyle/>
          <a:p>
            <a:pPr marL="0" indent="-457200">
              <a:buNone/>
            </a:pPr>
            <a:r>
              <a:rPr lang="en-US" dirty="0"/>
              <a:t>• Ardmore Road from 250 FT north of Elm to Broad and north from the first alley north of Broad to Ruhl</a:t>
            </a:r>
          </a:p>
          <a:p>
            <a:pPr marL="0" indent="-457200">
              <a:buNone/>
            </a:pPr>
            <a:r>
              <a:rPr lang="en-US" dirty="0"/>
              <a:t>• Ashbourne Place</a:t>
            </a:r>
          </a:p>
          <a:p>
            <a:pPr marL="0" indent="-457200">
              <a:buNone/>
            </a:pPr>
            <a:r>
              <a:rPr lang="en-US" dirty="0"/>
              <a:t>• Ashbourne Road</a:t>
            </a:r>
          </a:p>
          <a:p>
            <a:pPr marL="0" indent="-457200">
              <a:buNone/>
            </a:pPr>
            <a:r>
              <a:rPr lang="en-US" dirty="0"/>
              <a:t>• </a:t>
            </a:r>
            <a:r>
              <a:rPr lang="en-US" dirty="0" err="1"/>
              <a:t>Bexford</a:t>
            </a:r>
            <a:r>
              <a:rPr lang="en-US" dirty="0"/>
              <a:t> Place </a:t>
            </a:r>
          </a:p>
          <a:p>
            <a:pPr marL="0" indent="-457200">
              <a:buNone/>
            </a:pPr>
            <a:r>
              <a:rPr lang="en-US" dirty="0"/>
              <a:t>• Boston between Parkview and Drexel</a:t>
            </a:r>
          </a:p>
          <a:p>
            <a:pPr marL="0" indent="-457200">
              <a:buNone/>
            </a:pPr>
            <a:r>
              <a:rPr lang="en-US" dirty="0"/>
              <a:t>• </a:t>
            </a:r>
            <a:r>
              <a:rPr lang="en-US" dirty="0" err="1"/>
              <a:t>Bullit</a:t>
            </a:r>
            <a:r>
              <a:rPr lang="en-US" dirty="0"/>
              <a:t> Park</a:t>
            </a:r>
          </a:p>
          <a:p>
            <a:pPr marL="0" indent="-457200">
              <a:buNone/>
            </a:pPr>
            <a:r>
              <a:rPr lang="en-US" dirty="0"/>
              <a:t>• Bryden Road between Parkview and Drexel</a:t>
            </a:r>
          </a:p>
          <a:p>
            <a:pPr marL="0" indent="-457200">
              <a:buNone/>
            </a:pPr>
            <a:r>
              <a:rPr lang="en-US" dirty="0"/>
              <a:t>• Cassady from Main to Broad (both sides), from Maryland to Allegheny (east side), and from   Maryland to Delmar (west side)</a:t>
            </a:r>
          </a:p>
          <a:p>
            <a:pPr marL="0" indent="-457200">
              <a:buNone/>
            </a:pPr>
            <a:r>
              <a:rPr lang="en-US" dirty="0"/>
              <a:t>• </a:t>
            </a:r>
            <a:r>
              <a:rPr lang="en-US" dirty="0" err="1"/>
              <a:t>Cassingham</a:t>
            </a:r>
            <a:r>
              <a:rPr lang="en-US" dirty="0"/>
              <a:t> from 250 north of Elm to Broad and from the first alley north of Broad to Ruhl</a:t>
            </a:r>
          </a:p>
          <a:p>
            <a:pPr marL="0" indent="-457200">
              <a:buNone/>
            </a:pPr>
            <a:r>
              <a:rPr lang="en-US" dirty="0"/>
              <a:t>• Charles from Sheridan to College</a:t>
            </a:r>
          </a:p>
          <a:p>
            <a:pPr marL="0" indent="-457200">
              <a:buNone/>
            </a:pPr>
            <a:r>
              <a:rPr lang="en-US" dirty="0"/>
              <a:t>• Columbia</a:t>
            </a:r>
          </a:p>
          <a:p>
            <a:pPr marL="0" indent="-457200">
              <a:buNone/>
            </a:pPr>
            <a:r>
              <a:rPr lang="en-US" dirty="0"/>
              <a:t>• Dale from Parkview to </a:t>
            </a:r>
            <a:r>
              <a:rPr lang="en-US" dirty="0" err="1"/>
              <a:t>Cassingham</a:t>
            </a:r>
            <a:endParaRPr lang="en-US" dirty="0"/>
          </a:p>
          <a:p>
            <a:pPr marL="0" indent="-457200">
              <a:buNone/>
            </a:pPr>
            <a:r>
              <a:rPr lang="en-US" dirty="0"/>
              <a:t>• Dawson from Fair to Broad</a:t>
            </a:r>
          </a:p>
          <a:p>
            <a:endParaRPr lang="en-US" dirty="0"/>
          </a:p>
        </p:txBody>
      </p:sp>
      <p:sp>
        <p:nvSpPr>
          <p:cNvPr id="5" name="Text Placeholder 4">
            <a:extLst>
              <a:ext uri="{FF2B5EF4-FFF2-40B4-BE49-F238E27FC236}">
                <a16:creationId xmlns:a16="http://schemas.microsoft.com/office/drawing/2014/main" id="{349C80E3-058E-8A6D-169E-93E318658440}"/>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4ECE0E4F-313D-506F-0D5F-0EDEE3A55B2A}"/>
              </a:ext>
            </a:extLst>
          </p:cNvPr>
          <p:cNvSpPr>
            <a:spLocks noGrp="1"/>
          </p:cNvSpPr>
          <p:nvPr>
            <p:ph sz="quarter" idx="4"/>
          </p:nvPr>
        </p:nvSpPr>
        <p:spPr>
          <a:xfrm>
            <a:off x="6172200" y="1562100"/>
            <a:ext cx="5183188" cy="4930775"/>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normAutofit fontScale="62500" lnSpcReduction="20000"/>
          </a:bodyPr>
          <a:lstStyle/>
          <a:p>
            <a:pPr marL="0" indent="0">
              <a:buNone/>
            </a:pPr>
            <a:r>
              <a:rPr lang="en-US" dirty="0"/>
              <a:t>• Delmar</a:t>
            </a:r>
          </a:p>
          <a:p>
            <a:pPr marL="0" indent="0">
              <a:buNone/>
            </a:pPr>
            <a:r>
              <a:rPr lang="en-US" dirty="0"/>
              <a:t>• Denver from Stanberry to Ashbourne</a:t>
            </a:r>
          </a:p>
          <a:p>
            <a:pPr marL="0" indent="0">
              <a:buNone/>
            </a:pPr>
            <a:r>
              <a:rPr lang="en-US" dirty="0"/>
              <a:t>• Drexel from Main to Caroline</a:t>
            </a:r>
          </a:p>
          <a:p>
            <a:pPr marL="0" indent="0">
              <a:buNone/>
            </a:pPr>
            <a:r>
              <a:rPr lang="en-US" dirty="0"/>
              <a:t>• Elm from Dawson to Cassady</a:t>
            </a:r>
          </a:p>
          <a:p>
            <a:pPr marL="0" indent="0">
              <a:buNone/>
            </a:pPr>
            <a:r>
              <a:rPr lang="en-US" dirty="0"/>
              <a:t>• Maryland from Parkview to Stanwood</a:t>
            </a:r>
          </a:p>
          <a:p>
            <a:pPr marL="0" indent="0">
              <a:buNone/>
            </a:pPr>
            <a:r>
              <a:rPr lang="en-US" dirty="0"/>
              <a:t>• Parkview from Main to Caroline</a:t>
            </a:r>
          </a:p>
          <a:p>
            <a:pPr marL="0" indent="0">
              <a:buNone/>
            </a:pPr>
            <a:r>
              <a:rPr lang="en-US" dirty="0"/>
              <a:t>• Pleasant Ridge from 845 Pleasant Ridge to Francis</a:t>
            </a:r>
          </a:p>
          <a:p>
            <a:pPr marL="0" indent="0">
              <a:buNone/>
            </a:pPr>
            <a:r>
              <a:rPr lang="en-US" dirty="0"/>
              <a:t>• Plymouth from Cassady to Dawson</a:t>
            </a:r>
          </a:p>
          <a:p>
            <a:pPr marL="0" indent="0">
              <a:buNone/>
            </a:pPr>
            <a:r>
              <a:rPr lang="en-US" dirty="0"/>
              <a:t>• Remington from 200 ft. north of Elm to 200 ft. south of Broad and from 200 ft. north of Broad to Ruhl</a:t>
            </a:r>
          </a:p>
          <a:p>
            <a:pPr marL="0" indent="0">
              <a:buNone/>
            </a:pPr>
            <a:r>
              <a:rPr lang="en-US" dirty="0"/>
              <a:t>• Roosevelt from Main to Fair and from Elm to 400 ft. north of Denver</a:t>
            </a:r>
          </a:p>
          <a:p>
            <a:pPr marL="0" indent="0">
              <a:buNone/>
            </a:pPr>
            <a:r>
              <a:rPr lang="en-US" dirty="0"/>
              <a:t>• Ruhl from Northview to Cassady </a:t>
            </a:r>
          </a:p>
          <a:p>
            <a:pPr marL="0" indent="0">
              <a:buNone/>
            </a:pPr>
            <a:r>
              <a:rPr lang="en-US" dirty="0"/>
              <a:t>• Stanberry from Broad to Maryland</a:t>
            </a:r>
          </a:p>
          <a:p>
            <a:pPr marL="0" indent="0">
              <a:buNone/>
            </a:pPr>
            <a:endParaRPr lang="en-US" dirty="0"/>
          </a:p>
        </p:txBody>
      </p:sp>
    </p:spTree>
    <p:extLst>
      <p:ext uri="{BB962C8B-B14F-4D97-AF65-F5344CB8AC3E}">
        <p14:creationId xmlns:p14="http://schemas.microsoft.com/office/powerpoint/2010/main" val="79549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8316-95E1-19D6-4A0A-E0CA90322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69049-F52C-59CB-E26C-E59CB3336C64}"/>
              </a:ext>
            </a:extLst>
          </p:cNvPr>
          <p:cNvSpPr>
            <a:spLocks noGrp="1"/>
          </p:cNvSpPr>
          <p:nvPr>
            <p:ph type="title"/>
          </p:nvPr>
        </p:nvSpPr>
        <p:spPr>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path path="rect">
              <a:fillToRect l="100000" t="100000"/>
            </a:path>
          </a:gradFill>
        </p:spPr>
        <p:txBody>
          <a:bodyPr/>
          <a:lstStyle/>
          <a:p>
            <a:pPr algn="ctr"/>
            <a:r>
              <a:rPr lang="en-US" dirty="0"/>
              <a:t>What relationship between the adjacent property owner and the right of way?</a:t>
            </a:r>
          </a:p>
        </p:txBody>
      </p:sp>
      <p:sp>
        <p:nvSpPr>
          <p:cNvPr id="3" name="Content Placeholder 2">
            <a:extLst>
              <a:ext uri="{FF2B5EF4-FFF2-40B4-BE49-F238E27FC236}">
                <a16:creationId xmlns:a16="http://schemas.microsoft.com/office/drawing/2014/main" id="{D821C3C1-47E1-B2AF-6253-E75CEFB07C00}"/>
              </a:ext>
            </a:extLst>
          </p:cNvPr>
          <p:cNvSpPr>
            <a:spLocks noGrp="1"/>
          </p:cNvSpPr>
          <p:nvPr>
            <p:ph idx="1"/>
          </p:nvPr>
        </p:nvSpPr>
        <p:spPr>
          <a:gradFill>
            <a:gsLst>
              <a:gs pos="0">
                <a:schemeClr val="accent3">
                  <a:lumMod val="60000"/>
                  <a:lumOff val="40000"/>
                </a:schemeClr>
              </a:gs>
              <a:gs pos="94000">
                <a:schemeClr val="accent1">
                  <a:lumMod val="45000"/>
                  <a:lumOff val="55000"/>
                </a:schemeClr>
              </a:gs>
              <a:gs pos="97000">
                <a:schemeClr val="accent1">
                  <a:lumMod val="45000"/>
                  <a:lumOff val="55000"/>
                </a:schemeClr>
              </a:gs>
              <a:gs pos="100000">
                <a:schemeClr val="accent1">
                  <a:lumMod val="30000"/>
                  <a:lumOff val="70000"/>
                </a:schemeClr>
              </a:gs>
            </a:gsLst>
            <a:path path="rect">
              <a:fillToRect l="100000" t="100000"/>
            </a:path>
          </a:gradFill>
        </p:spPr>
        <p:txBody>
          <a:bodyPr/>
          <a:lstStyle/>
          <a:p>
            <a:r>
              <a:rPr lang="en-US" dirty="0"/>
              <a:t>Between the street and sidewalk:</a:t>
            </a:r>
          </a:p>
          <a:p>
            <a:pPr lvl="1"/>
            <a:r>
              <a:rPr lang="en-US" dirty="0"/>
              <a:t>Maintain the tree lawn as grass/lawn area (not to exceed 8” in height)</a:t>
            </a:r>
          </a:p>
          <a:p>
            <a:pPr lvl="1"/>
            <a:r>
              <a:rPr lang="en-US" dirty="0"/>
              <a:t>Mulch or plant flowers in 3 ft. radius around trees (§1027.03)</a:t>
            </a:r>
          </a:p>
          <a:p>
            <a:r>
              <a:rPr lang="en-US" dirty="0"/>
              <a:t>May not plant prohibited species (including shrubs) on the side of the sidewalk on the house side (§1026.03)) </a:t>
            </a:r>
          </a:p>
          <a:p>
            <a:r>
              <a:rPr lang="en-US" dirty="0"/>
              <a:t> Protect trees during construction and not damage trees in the tree lawn (§1026.05-.07, .09)</a:t>
            </a:r>
          </a:p>
          <a:p>
            <a:r>
              <a:rPr lang="en-US" dirty="0"/>
              <a:t>Prune trees obstructing the sidewalk and removed diseased trees (§1026.12-.13)</a:t>
            </a:r>
          </a:p>
          <a:p>
            <a:endParaRPr lang="en-US" dirty="0"/>
          </a:p>
        </p:txBody>
      </p:sp>
    </p:spTree>
    <p:extLst>
      <p:ext uri="{BB962C8B-B14F-4D97-AF65-F5344CB8AC3E}">
        <p14:creationId xmlns:p14="http://schemas.microsoft.com/office/powerpoint/2010/main" val="1103444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TotalTime>
  <Words>914</Words>
  <Application>Microsoft Office PowerPoint</Application>
  <PresentationFormat>Widescreen</PresentationFormat>
  <Paragraphs>70</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Neue Haas</vt:lpstr>
      <vt:lpstr>Office Theme</vt:lpstr>
      <vt:lpstr>Rights of Ways, Tree Lawns and Public Spaces</vt:lpstr>
      <vt:lpstr>What is a right of way?</vt:lpstr>
      <vt:lpstr>A typical right of way</vt:lpstr>
      <vt:lpstr>How are right of ways created?</vt:lpstr>
      <vt:lpstr>In Bexley, most if not all right of ways were created in plat maps in which the land for the street and adjacent lands were dedicated to the city</vt:lpstr>
      <vt:lpstr>What are the parts of the right of way?</vt:lpstr>
      <vt:lpstr>What are the City’s and T&amp;PGC’s Responsibilities for the ROW (both sides of the sidewalk)?</vt:lpstr>
      <vt:lpstr>Bexley Streets with more than 5 ft. ROW behind the sidewalk</vt:lpstr>
      <vt:lpstr>What relationship between the adjacent property owner and the right of way?</vt:lpstr>
      <vt:lpstr>What  is our understanding of the right of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Wilson</dc:creator>
  <cp:lastModifiedBy>jawilson</cp:lastModifiedBy>
  <cp:revision>6</cp:revision>
  <cp:lastPrinted>2024-12-18T18:21:43Z</cp:lastPrinted>
  <dcterms:created xsi:type="dcterms:W3CDTF">2024-12-17T00:45:07Z</dcterms:created>
  <dcterms:modified xsi:type="dcterms:W3CDTF">2024-12-18T19:02:59Z</dcterms:modified>
</cp:coreProperties>
</file>