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1"/>
  </p:notesMasterIdLst>
  <p:sldIdLst>
    <p:sldId id="257" r:id="rId5"/>
    <p:sldId id="603" r:id="rId6"/>
    <p:sldId id="432" r:id="rId7"/>
    <p:sldId id="588" r:id="rId8"/>
    <p:sldId id="604" r:id="rId9"/>
    <p:sldId id="266" r:id="rId10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BA39E78-45A2-5854-29DD-E1602EC29CD5}" name="Kinney, Beth F." initials="KF" userId="S::beth.kinney@franklincountyohio.gov::d295665e-afe6-4ece-a894-6663ee357264" providerId="AD"/>
  <p188:author id="{400483A4-26F4-C90A-E9C5-2C70C282D72C}" name="Bartlett, Malika X." initials="BX" userId="S::malika.bartlett@franklincountyohio.gov::0a16054d-78e1-43f5-9092-5d0f1d91927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1773"/>
    <a:srgbClr val="CF152D"/>
    <a:srgbClr val="201C66"/>
    <a:srgbClr val="494681"/>
    <a:srgbClr val="AFB31F"/>
    <a:srgbClr val="567663"/>
    <a:srgbClr val="E41E26"/>
    <a:srgbClr val="CE0F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8F86C0-6C99-472C-A718-CAFA12D56B1B}" v="8" dt="2024-09-10T19:43:41.5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11" autoAdjust="0"/>
    <p:restoredTop sz="86097" autoAdjust="0"/>
  </p:normalViewPr>
  <p:slideViewPr>
    <p:cSldViewPr snapToGrid="0">
      <p:cViewPr varScale="1">
        <p:scale>
          <a:sx n="98" d="100"/>
          <a:sy n="98" d="100"/>
        </p:scale>
        <p:origin x="38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2134D-AC2C-451F-96AE-7CD3012CD85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14C47-4F3D-4BD1-9921-ACAB99D41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03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EB16C-6B90-4000-B2ED-180F19CA48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27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33618-5911-492D-85D6-C55995EE2B6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62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33618-5911-492D-85D6-C55995EE2B6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55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D80DB7-ED6F-4E20-AB7B-289E1D10CC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8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D80DB7-ED6F-4E20-AB7B-289E1D10CC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0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672F-EFB3-480B-8EAD-7CAC71950B15}" type="datetime1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52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69362-A043-44DE-A29E-94018B6F72E4}" type="datetime1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5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F365-97FB-479D-8F5F-E4BFE1341979}" type="datetime1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598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F1963-6379-4A3E-B171-AA336926B287}" type="datetime1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39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40B9-6C13-4FA6-88AA-6360EB51A368}" type="datetime1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7745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E4D6-B95F-4F48-A922-12DD090B4547}" type="datetime1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30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8D9F-5D15-44C0-A611-3F34AFB2C443}" type="datetime1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66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39D4-8306-40F3-AA19-02A4012577E5}" type="datetime1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41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BF96D-77ED-4E65-9664-703A4013FEEE}" type="datetime1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1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1D1E-0F2A-4CCE-A4C3-1013A68762FA}" type="datetime1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82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1E59-A768-48FD-AF12-A08F95DA3CA6}" type="datetime1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89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6235-C911-4F49-887D-8DEEFBDFFA6A}" type="datetime1">
              <a:rPr lang="en-US" smtClean="0"/>
              <a:t>10/4/2024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2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C0AA-83C4-4BCB-8535-45CA529CB250}" type="datetime1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1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2B8D-0C70-4551-B18C-8FD6EEFB5B23}" type="datetime1">
              <a:rPr lang="en-US" smtClean="0"/>
              <a:t>10/4/2024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21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672C-AEC7-4A17-AC29-F1972208C364}" type="datetime1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97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AD1E-4C10-4BDE-B7A4-3CFE7F29236B}" type="datetime1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6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3E633-A31B-425C-A66C-203D58EC5DB9}" type="datetime1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0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emf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glicense.franklincountyohio.go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hyperlink" Target="mailto:AuditorStinziano@FranklinCountyOhio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ED60BAB-AEF3-CF7A-D869-18D73D2F5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336" y="1265314"/>
            <a:ext cx="5712713" cy="324913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Franklin County Auditor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Office Updates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Fall 2024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60B5F030-7B8F-4B89-80B2-741F84236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04" y="2199720"/>
            <a:ext cx="3765692" cy="246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6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249DA21D-14D9-4626-A17C-1FA9BF5FC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5788606" cy="1320800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  <a:cs typeface="Arial" panose="020B0604020202020204" pitchFamily="34" charset="0"/>
              </a:rPr>
              <a:t>Real Estate</a:t>
            </a:r>
            <a:endParaRPr lang="en-US" dirty="0">
              <a:latin typeface="+mn-lt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BF438B-C7E4-E1DE-4E67-CF7A3274E6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09563" y="2160589"/>
            <a:ext cx="5487815" cy="38807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solidFill>
                  <a:srgbClr val="002060"/>
                </a:solidFill>
              </a:rPr>
              <a:t>Continuing to process applications for Tax Year 2023.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November </a:t>
            </a:r>
            <a:r>
              <a:rPr lang="en-US" sz="18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 – Board of Revision Applications will be available for Tax Year 2024.</a:t>
            </a:r>
          </a:p>
        </p:txBody>
      </p:sp>
      <p:pic>
        <p:nvPicPr>
          <p:cNvPr id="4" name="Picture 3" descr="A group of people standing behind a table with food and drinks&#10;&#10;Description automatically generated with medium confidence">
            <a:extLst>
              <a:ext uri="{FF2B5EF4-FFF2-40B4-BE49-F238E27FC236}">
                <a16:creationId xmlns:a16="http://schemas.microsoft.com/office/drawing/2014/main" id="{B98D4CD8-8E62-90FB-DEAC-0AD59EE87D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9" r="3090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18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09735" y="427323"/>
            <a:ext cx="9982265" cy="1048385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1A1773"/>
                </a:solidFill>
                <a:latin typeface="+mn-lt"/>
                <a:cs typeface="Arial" panose="020B0604020202020204" pitchFamily="34" charset="0"/>
              </a:rPr>
              <a:t>Know the Value of Your Vote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755" y="1822450"/>
            <a:ext cx="9861069" cy="4651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1A1773"/>
                </a:solidFill>
                <a:cs typeface="Arial" panose="020B0604020202020204" pitchFamily="34" charset="0"/>
              </a:rPr>
              <a:t>WHAT’S ON MY BALLOT?</a:t>
            </a:r>
          </a:p>
          <a:p>
            <a:r>
              <a:rPr lang="en-US" dirty="0">
                <a:solidFill>
                  <a:srgbClr val="1A1773"/>
                </a:solidFill>
                <a:cs typeface="Arial" panose="020B0604020202020204" pitchFamily="34" charset="0"/>
              </a:rPr>
              <a:t>You may have one or more levies on your ballot which may change how much you pay in property taxes.</a:t>
            </a:r>
          </a:p>
          <a:p>
            <a:r>
              <a:rPr lang="en-US" dirty="0">
                <a:solidFill>
                  <a:srgbClr val="1A1773"/>
                </a:solidFill>
                <a:cs typeface="Arial" panose="020B0604020202020204" pitchFamily="34" charset="0"/>
              </a:rPr>
              <a:t>To see the estimated impact to your property taxes, visit: franklincountyauditor.com/</a:t>
            </a:r>
            <a:r>
              <a:rPr lang="en-US" dirty="0" err="1">
                <a:solidFill>
                  <a:srgbClr val="1A1773"/>
                </a:solidFill>
                <a:cs typeface="Arial" panose="020B0604020202020204" pitchFamily="34" charset="0"/>
              </a:rPr>
              <a:t>levyestimator</a:t>
            </a:r>
            <a:r>
              <a:rPr lang="en-US" dirty="0">
                <a:solidFill>
                  <a:srgbClr val="1A1773"/>
                </a:solidFill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solidFill>
                  <a:srgbClr val="1A1773"/>
                </a:solidFill>
                <a:cs typeface="Arial" panose="020B0604020202020204" pitchFamily="34" charset="0"/>
              </a:rPr>
              <a:t>November levy information will be available on </a:t>
            </a:r>
            <a:r>
              <a:rPr lang="en-US" b="1" dirty="0">
                <a:solidFill>
                  <a:srgbClr val="1A1773"/>
                </a:solidFill>
                <a:cs typeface="Arial" panose="020B0604020202020204" pitchFamily="34" charset="0"/>
              </a:rPr>
              <a:t>October 1, 2024</a:t>
            </a:r>
          </a:p>
          <a:p>
            <a:pPr marL="0" indent="0">
              <a:buNone/>
            </a:pPr>
            <a:endParaRPr lang="en-US" sz="2400" dirty="0">
              <a:solidFill>
                <a:srgbClr val="1A1773"/>
              </a:solidFill>
              <a:cs typeface="Arial" panose="020B0604020202020204" pitchFamily="34" charset="0"/>
            </a:endParaRPr>
          </a:p>
          <a:p>
            <a:pPr marL="457200" indent="-457200">
              <a:buBlip>
                <a:blip r:embed="rId4"/>
              </a:buBlip>
            </a:pPr>
            <a:endParaRPr lang="en-US" dirty="0">
              <a:solidFill>
                <a:srgbClr val="1A1773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1A1773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2C28959-6C0D-755D-96E9-5D935DA6D3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55" y="194986"/>
            <a:ext cx="1957961" cy="12807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BFB26C-0C75-CE50-B7C7-61765A96E2E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562"/>
          <a:stretch/>
        </p:blipFill>
        <p:spPr>
          <a:xfrm>
            <a:off x="2969757" y="4905487"/>
            <a:ext cx="5085895" cy="191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08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49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2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6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Legislative Activity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2C28959-6C0D-755D-96E9-5D935DA6D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1" y="2210355"/>
            <a:ext cx="3856774" cy="25261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81725" y="2837329"/>
            <a:ext cx="4512988" cy="33179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/>
            <a:r>
              <a:rPr lang="en-US" sz="1700" b="1">
                <a:solidFill>
                  <a:srgbClr val="FFFFFF"/>
                </a:solidFill>
              </a:rPr>
              <a:t>Your Franklin County Auditor’s Office continues to advocate to our state lawmakers on legislation that would modernize current laws and also provide impactful property tax relief.</a:t>
            </a:r>
          </a:p>
          <a:p>
            <a:pPr marL="0" indent="0"/>
            <a:r>
              <a:rPr lang="en-US" sz="1700" b="1">
                <a:solidFill>
                  <a:srgbClr val="FFFFFF"/>
                </a:solidFill>
              </a:rPr>
              <a:t>The office supports:</a:t>
            </a:r>
          </a:p>
          <a:p>
            <a:r>
              <a:rPr lang="en-US" sz="1700">
                <a:solidFill>
                  <a:srgbClr val="FFFFFF"/>
                </a:solidFill>
              </a:rPr>
              <a:t>Senate Bill 244</a:t>
            </a:r>
          </a:p>
          <a:p>
            <a:r>
              <a:rPr lang="en-US" sz="1700">
                <a:solidFill>
                  <a:srgbClr val="FFFFFF"/>
                </a:solidFill>
              </a:rPr>
              <a:t>Senate Bill 271</a:t>
            </a:r>
          </a:p>
          <a:p>
            <a:r>
              <a:rPr lang="en-US" sz="1700">
                <a:solidFill>
                  <a:srgbClr val="FFFFFF"/>
                </a:solidFill>
              </a:rPr>
              <a:t>“The Stinziano Solution”</a:t>
            </a:r>
          </a:p>
          <a:p>
            <a:r>
              <a:rPr lang="en-US" sz="1700">
                <a:solidFill>
                  <a:srgbClr val="FFFFFF"/>
                </a:solidFill>
              </a:rPr>
              <a:t>Modernizing the Homestead Exemption</a:t>
            </a:r>
          </a:p>
          <a:p>
            <a:pPr marL="0" indent="0"/>
            <a:endParaRPr lang="en-US" sz="1700">
              <a:solidFill>
                <a:srgbClr val="FFFFFF"/>
              </a:solidFill>
            </a:endParaRPr>
          </a:p>
          <a:p>
            <a:pPr marL="0" indent="0"/>
            <a:endParaRPr lang="en-US" sz="1700">
              <a:solidFill>
                <a:srgbClr val="FFFFFF"/>
              </a:solidFill>
            </a:endParaRPr>
          </a:p>
          <a:p>
            <a:pPr marL="457200" indent="-457200"/>
            <a:endParaRPr lang="en-US" sz="1700">
              <a:solidFill>
                <a:srgbClr val="FFFFFF"/>
              </a:solidFill>
            </a:endParaRPr>
          </a:p>
          <a:p>
            <a:endParaRPr lang="en-US" sz="1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10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FB8FD2F9-2394-4550-B82F-9B86A0F808C9}"/>
              </a:ext>
            </a:extLst>
          </p:cNvPr>
          <p:cNvSpPr txBox="1">
            <a:spLocks/>
          </p:cNvSpPr>
          <p:nvPr/>
        </p:nvSpPr>
        <p:spPr>
          <a:xfrm>
            <a:off x="466515" y="567917"/>
            <a:ext cx="4303396" cy="68993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 sz="4400" b="1" dirty="0">
                <a:latin typeface="+mn-lt"/>
              </a:rPr>
              <a:t>Important Dates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083DB4-15DF-48E1-A6E5-C72C4300DE99}"/>
              </a:ext>
            </a:extLst>
          </p:cNvPr>
          <p:cNvSpPr/>
          <p:nvPr/>
        </p:nvSpPr>
        <p:spPr>
          <a:xfrm>
            <a:off x="292259" y="1673429"/>
            <a:ext cx="7363410" cy="701730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1A1773"/>
                </a:solidFill>
                <a:latin typeface="Arial"/>
                <a:ea typeface="Times New Roman" panose="02020603050405020304" pitchFamily="18" charset="0"/>
                <a:cs typeface="Calibri"/>
              </a:rPr>
              <a:t>October 1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1A1773"/>
                </a:solidFill>
                <a:latin typeface="Arial"/>
                <a:ea typeface="Times New Roman" panose="02020603050405020304" pitchFamily="18" charset="0"/>
                <a:cs typeface="Calibri"/>
              </a:rPr>
              <a:t>Tax Levy Estimator online</a:t>
            </a:r>
          </a:p>
          <a:p>
            <a:pPr lvl="1"/>
            <a:endParaRPr lang="en-US" b="1" dirty="0">
              <a:solidFill>
                <a:srgbClr val="1A1773"/>
              </a:solidFill>
              <a:latin typeface="Arial"/>
              <a:ea typeface="Times New Roman" panose="02020603050405020304" pitchFamily="18" charset="0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1A1773"/>
                </a:solidFill>
                <a:latin typeface="Arial"/>
                <a:ea typeface="Times New Roman" panose="02020603050405020304" pitchFamily="18" charset="0"/>
                <a:cs typeface="Calibri"/>
              </a:rPr>
              <a:t>October 12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1A1773"/>
                </a:solidFill>
                <a:latin typeface="Arial"/>
                <a:ea typeface="Times New Roman" panose="02020603050405020304" pitchFamily="18" charset="0"/>
                <a:cs typeface="Calibri"/>
              </a:rPr>
              <a:t>Affordable Housing Resource Fair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1A1773"/>
                </a:solidFill>
                <a:latin typeface="Arial"/>
                <a:ea typeface="Times New Roman" panose="02020603050405020304" pitchFamily="18" charset="0"/>
                <a:cs typeface="Calibri"/>
              </a:rPr>
              <a:t>10am – 2pm at Whitehall Yearling High School</a:t>
            </a:r>
          </a:p>
          <a:p>
            <a:pPr marL="742950" lvl="1" indent="-285750">
              <a:buFont typeface="Arial"/>
              <a:buChar char="•"/>
            </a:pPr>
            <a:endParaRPr lang="en-US" b="1" dirty="0">
              <a:solidFill>
                <a:srgbClr val="1A1773"/>
              </a:solidFill>
              <a:latin typeface="Arial"/>
              <a:ea typeface="Times New Roman" panose="02020603050405020304" pitchFamily="18" charset="0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1A1773"/>
                </a:solidFill>
                <a:latin typeface="Arial"/>
                <a:ea typeface="Times New Roman" panose="02020603050405020304" pitchFamily="18" charset="0"/>
                <a:cs typeface="Calibri"/>
              </a:rPr>
              <a:t>November 8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1A1773"/>
                </a:solidFill>
                <a:latin typeface="Arial"/>
                <a:ea typeface="Times New Roman" panose="02020603050405020304" pitchFamily="18" charset="0"/>
                <a:cs typeface="Calibri"/>
              </a:rPr>
              <a:t>Board of Revision will begin accepting tax year 2024 complaints</a:t>
            </a:r>
          </a:p>
          <a:p>
            <a:pPr marL="742950" lvl="1" indent="-285750">
              <a:buFont typeface="Arial"/>
              <a:buChar char="•"/>
            </a:pPr>
            <a:endParaRPr lang="en-US" dirty="0">
              <a:solidFill>
                <a:srgbClr val="1A1773"/>
              </a:solidFill>
              <a:latin typeface="Arial"/>
              <a:ea typeface="Times New Roman" panose="02020603050405020304" pitchFamily="18" charset="0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1A1773"/>
                </a:solidFill>
                <a:latin typeface="Arial"/>
                <a:ea typeface="Times New Roman" panose="02020603050405020304" pitchFamily="18" charset="0"/>
                <a:cs typeface="Calibri"/>
              </a:rPr>
              <a:t>November 16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1A1773"/>
                </a:solidFill>
                <a:latin typeface="Arial"/>
                <a:ea typeface="Times New Roman" panose="02020603050405020304" pitchFamily="18" charset="0"/>
                <a:cs typeface="Calibri"/>
              </a:rPr>
              <a:t>Shred Hunger, free e-waste and shredding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1A1773"/>
                </a:solidFill>
                <a:latin typeface="Arial"/>
                <a:ea typeface="Times New Roman" panose="02020603050405020304" pitchFamily="18" charset="0"/>
                <a:cs typeface="Calibri"/>
              </a:rPr>
              <a:t>1550 </a:t>
            </a:r>
            <a:r>
              <a:rPr lang="en-US" dirty="0" err="1">
                <a:solidFill>
                  <a:srgbClr val="1A1773"/>
                </a:solidFill>
                <a:latin typeface="Arial"/>
                <a:ea typeface="Times New Roman" panose="02020603050405020304" pitchFamily="18" charset="0"/>
                <a:cs typeface="Calibri"/>
              </a:rPr>
              <a:t>Georgesville</a:t>
            </a:r>
            <a:r>
              <a:rPr lang="en-US" dirty="0">
                <a:solidFill>
                  <a:srgbClr val="1A1773"/>
                </a:solidFill>
                <a:latin typeface="Arial"/>
                <a:ea typeface="Times New Roman" panose="02020603050405020304" pitchFamily="18" charset="0"/>
                <a:cs typeface="Calibri"/>
              </a:rPr>
              <a:t> Road, 10am – 1pm</a:t>
            </a:r>
          </a:p>
          <a:p>
            <a:pPr marL="742950" lvl="1" indent="-285750">
              <a:buFont typeface="Arial"/>
              <a:buChar char="•"/>
            </a:pPr>
            <a:endParaRPr lang="en-US" b="1" dirty="0">
              <a:solidFill>
                <a:srgbClr val="1A1773"/>
              </a:solidFill>
              <a:latin typeface="Arial"/>
              <a:ea typeface="Times New Roman" panose="02020603050405020304" pitchFamily="18" charset="0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1A1773"/>
                </a:solidFill>
                <a:latin typeface="Arial"/>
                <a:ea typeface="Times New Roman" panose="02020603050405020304" pitchFamily="18" charset="0"/>
                <a:cs typeface="Calibri"/>
              </a:rPr>
              <a:t>December 1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1A1773"/>
                </a:solidFill>
                <a:latin typeface="Arial"/>
                <a:ea typeface="Times New Roman" panose="02020603050405020304" pitchFamily="18" charset="0"/>
                <a:cs typeface="Calibri"/>
              </a:rPr>
              <a:t>Dog Licensing season opens</a:t>
            </a:r>
          </a:p>
          <a:p>
            <a:pPr marL="742950" lvl="1" indent="-285750">
              <a:buFont typeface="Arial"/>
              <a:buChar char="•"/>
            </a:pPr>
            <a:r>
              <a:rPr lang="en-US" u="sng" dirty="0">
                <a:solidFill>
                  <a:srgbClr val="1A1773"/>
                </a:solidFill>
                <a:effectLst/>
                <a:latin typeface="Arial"/>
                <a:ea typeface="Times New Roman" panose="02020603050405020304" pitchFamily="18" charset="0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https://doglicense.franklincountyohio.gov/</a:t>
            </a:r>
            <a:endParaRPr lang="en-US" u="sng" dirty="0">
              <a:solidFill>
                <a:srgbClr val="1A1773"/>
              </a:solidFill>
              <a:effectLst/>
              <a:latin typeface="Arial"/>
              <a:ea typeface="Times New Roman" panose="02020603050405020304" pitchFamily="18" charset="0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u="sng" dirty="0">
              <a:solidFill>
                <a:srgbClr val="1A1773"/>
              </a:solidFill>
              <a:latin typeface="Arial"/>
              <a:ea typeface="Times New Roman" panose="02020603050405020304" pitchFamily="18" charset="0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u="sng" dirty="0">
              <a:solidFill>
                <a:srgbClr val="1A1773"/>
              </a:solidFill>
              <a:latin typeface="Arial"/>
              <a:ea typeface="Times New Roman" panose="02020603050405020304" pitchFamily="18" charset="0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u="sng" dirty="0">
              <a:solidFill>
                <a:srgbClr val="1A1773"/>
              </a:solidFill>
              <a:latin typeface="Arial"/>
              <a:ea typeface="Times New Roman" panose="02020603050405020304" pitchFamily="18" charset="0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u="sng" dirty="0">
              <a:solidFill>
                <a:srgbClr val="1A1773"/>
              </a:solidFill>
              <a:latin typeface="Arial"/>
              <a:ea typeface="Times New Roman" panose="02020603050405020304" pitchFamily="18" charset="0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u="sng" dirty="0">
              <a:solidFill>
                <a:srgbClr val="1A1773"/>
              </a:solidFill>
              <a:latin typeface="Arial"/>
              <a:ea typeface="Times New Roman" panose="02020603050405020304" pitchFamily="18" charset="0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u="sng" dirty="0">
              <a:solidFill>
                <a:srgbClr val="1A1773"/>
              </a:solidFill>
              <a:latin typeface="Arial"/>
              <a:ea typeface="Times New Roman" panose="02020603050405020304" pitchFamily="18" charset="0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u="sng" dirty="0">
              <a:solidFill>
                <a:srgbClr val="1A1773"/>
              </a:solidFill>
              <a:effectLst/>
              <a:latin typeface="Arial"/>
              <a:ea typeface="Times New Roman" panose="02020603050405020304" pitchFamily="18" charset="0"/>
              <a:cs typeface="Calibri"/>
            </a:endParaRPr>
          </a:p>
        </p:txBody>
      </p:sp>
      <p:pic>
        <p:nvPicPr>
          <p:cNvPr id="5" name="Picture 4" descr="A dog sitting on grass&#10;&#10;Description automatically generated with low confidence">
            <a:extLst>
              <a:ext uri="{FF2B5EF4-FFF2-40B4-BE49-F238E27FC236}">
                <a16:creationId xmlns:a16="http://schemas.microsoft.com/office/drawing/2014/main" id="{525E5528-F1F9-D902-157D-4D80E98F5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28" y="623683"/>
            <a:ext cx="2951663" cy="2999218"/>
          </a:xfrm>
          <a:prstGeom prst="rect">
            <a:avLst/>
          </a:prstGeom>
        </p:spPr>
      </p:pic>
      <p:pic>
        <p:nvPicPr>
          <p:cNvPr id="12" name="Picture 11" descr="A picture containing floor, indoor, person, standing&#10;&#10;Description automatically generated">
            <a:extLst>
              <a:ext uri="{FF2B5EF4-FFF2-40B4-BE49-F238E27FC236}">
                <a16:creationId xmlns:a16="http://schemas.microsoft.com/office/drawing/2014/main" id="{846874CB-BBF3-D69C-5A3F-BD6E3F1D7E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t="18340" r="28944" b="40426"/>
          <a:stretch/>
        </p:blipFill>
        <p:spPr>
          <a:xfrm>
            <a:off x="7791328" y="3822922"/>
            <a:ext cx="3195472" cy="282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5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Freeform: Shape 2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3DACCB-7961-4D2B-EA3C-66ABC45DB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n-lt"/>
              </a:rPr>
              <a:t>Questions? 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E3851E39-A919-FB9B-796B-021A4EF109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1" y="2210355"/>
            <a:ext cx="3856774" cy="252618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1E316-8CC2-538B-DC1C-A589DF4BA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5386" y="2361702"/>
            <a:ext cx="3981529" cy="331793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</a:rPr>
              <a:t>Contact: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hlinkClick r:id="rId4"/>
              </a:rPr>
              <a:t>AuditorStinziano@FranklinCountyOhio.gov</a:t>
            </a:r>
            <a:endParaRPr lang="en-US" sz="14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</a:rPr>
              <a:t>614-525-HOME (4663)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DB14104-6ABA-437E-B6E3-818DF9E1F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0134" y="5324188"/>
            <a:ext cx="3224981" cy="119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8474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29266B"/>
      </a:accent1>
      <a:accent2>
        <a:srgbClr val="E51E23"/>
      </a:accent2>
      <a:accent3>
        <a:srgbClr val="407FFF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2C3C43"/>
    </a:dk2>
    <a:lt2>
      <a:srgbClr val="EBEBEB"/>
    </a:lt2>
    <a:accent1>
      <a:srgbClr val="29266B"/>
    </a:accent1>
    <a:accent2>
      <a:srgbClr val="E51E23"/>
    </a:accent2>
    <a:accent3>
      <a:srgbClr val="407FFF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2C3C43"/>
    </a:dk2>
    <a:lt2>
      <a:srgbClr val="EBEBEB"/>
    </a:lt2>
    <a:accent1>
      <a:srgbClr val="29266B"/>
    </a:accent1>
    <a:accent2>
      <a:srgbClr val="E51E23"/>
    </a:accent2>
    <a:accent3>
      <a:srgbClr val="407FFF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01A5602B70B046A7F80640FCB2963D" ma:contentTypeVersion="16" ma:contentTypeDescription="Create a new document." ma:contentTypeScope="" ma:versionID="c28f483879101941f4765837834833c0">
  <xsd:schema xmlns:xsd="http://www.w3.org/2001/XMLSchema" xmlns:xs="http://www.w3.org/2001/XMLSchema" xmlns:p="http://schemas.microsoft.com/office/2006/metadata/properties" xmlns:ns2="e23abc6e-6706-4b70-8a94-2beeba2a8b21" xmlns:ns3="fe94f822-f6d7-4059-a5f7-05b9530ea5ff" targetNamespace="http://schemas.microsoft.com/office/2006/metadata/properties" ma:root="true" ma:fieldsID="cf37ec712350080561bf74217be5d1c0" ns2:_="" ns3:_="">
    <xsd:import namespace="e23abc6e-6706-4b70-8a94-2beeba2a8b21"/>
    <xsd:import namespace="fe94f822-f6d7-4059-a5f7-05b9530ea5f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3abc6e-6706-4b70-8a94-2beeba2a8b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f3132ec2-03ac-41f9-a20a-8a5bb3333a85}" ma:internalName="TaxCatchAll" ma:showField="CatchAllData" ma:web="e23abc6e-6706-4b70-8a94-2beeba2a8b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94f822-f6d7-4059-a5f7-05b9530ea5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576fb7f-4e3b-4024-89c8-7d4c38283e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94f822-f6d7-4059-a5f7-05b9530ea5ff">
      <Terms xmlns="http://schemas.microsoft.com/office/infopath/2007/PartnerControls"/>
    </lcf76f155ced4ddcb4097134ff3c332f>
    <TaxCatchAll xmlns="e23abc6e-6706-4b70-8a94-2beeba2a8b21" xsi:nil="true"/>
  </documentManagement>
</p:properties>
</file>

<file path=customXml/itemProps1.xml><?xml version="1.0" encoding="utf-8"?>
<ds:datastoreItem xmlns:ds="http://schemas.openxmlformats.org/officeDocument/2006/customXml" ds:itemID="{1DAA6A47-A834-441D-B168-B4453A2703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3abc6e-6706-4b70-8a94-2beeba2a8b21"/>
    <ds:schemaRef ds:uri="fe94f822-f6d7-4059-a5f7-05b9530ea5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A5024D-51F5-4FE2-B6DE-145751E0B0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523A47-77C9-4F7D-8DEE-7D6E8B9D7C74}">
  <ds:schemaRefs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e94f822-f6d7-4059-a5f7-05b9530ea5ff"/>
    <ds:schemaRef ds:uri="e23abc6e-6706-4b70-8a94-2beeba2a8b21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9621</TotalTime>
  <Words>226</Words>
  <Application>Microsoft Office PowerPoint</Application>
  <PresentationFormat>Widescreen</PresentationFormat>
  <Paragraphs>52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 3</vt:lpstr>
      <vt:lpstr>Facet</vt:lpstr>
      <vt:lpstr>Franklin County Auditor  Office Updates Fall 2024</vt:lpstr>
      <vt:lpstr>Real Estate</vt:lpstr>
      <vt:lpstr>Know the Value of Your Vote</vt:lpstr>
      <vt:lpstr>Legislative Activity</vt:lpstr>
      <vt:lpstr>PowerPoint Presentation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Property Reappraisal Overview</dc:title>
  <dc:creator>Shipman, Nate T.</dc:creator>
  <cp:lastModifiedBy>Kinney, Beth F.</cp:lastModifiedBy>
  <cp:revision>59</cp:revision>
  <cp:lastPrinted>2023-06-01T14:00:12Z</cp:lastPrinted>
  <dcterms:created xsi:type="dcterms:W3CDTF">2022-10-28T14:55:23Z</dcterms:created>
  <dcterms:modified xsi:type="dcterms:W3CDTF">2024-10-04T19:07:54Z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0x0101002E01A5602B70B046A7F80640FCB2963D</vt:lpwstr>
  </property>
  <property fmtid="{D5CDD505-2E9C-101B-9397-08002B2CF9AE}" pid="3" name="MediaServiceImageTags">
    <vt:lpwstr/>
  </property>
</Properties>
</file>